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6"/>
  </p:notesMasterIdLst>
  <p:handoutMasterIdLst>
    <p:handoutMasterId r:id="rId37"/>
  </p:handoutMasterIdLst>
  <p:sldIdLst>
    <p:sldId id="532" r:id="rId2"/>
    <p:sldId id="533" r:id="rId3"/>
    <p:sldId id="534" r:id="rId4"/>
    <p:sldId id="509" r:id="rId5"/>
    <p:sldId id="510" r:id="rId6"/>
    <p:sldId id="498" r:id="rId7"/>
    <p:sldId id="499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23" r:id="rId17"/>
    <p:sldId id="561" r:id="rId18"/>
    <p:sldId id="543" r:id="rId19"/>
    <p:sldId id="544" r:id="rId20"/>
    <p:sldId id="564" r:id="rId21"/>
    <p:sldId id="546" r:id="rId22"/>
    <p:sldId id="547" r:id="rId23"/>
    <p:sldId id="556" r:id="rId24"/>
    <p:sldId id="549" r:id="rId25"/>
    <p:sldId id="550" r:id="rId26"/>
    <p:sldId id="551" r:id="rId27"/>
    <p:sldId id="552" r:id="rId28"/>
    <p:sldId id="553" r:id="rId29"/>
    <p:sldId id="563" r:id="rId30"/>
    <p:sldId id="555" r:id="rId31"/>
    <p:sldId id="524" r:id="rId32"/>
    <p:sldId id="558" r:id="rId33"/>
    <p:sldId id="559" r:id="rId34"/>
    <p:sldId id="562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Applebaum" initials="JA" lastIdx="1" clrIdx="0">
    <p:extLst>
      <p:ext uri="{19B8F6BF-5375-455C-9EA6-DF929625EA0E}">
        <p15:presenceInfo xmlns:p15="http://schemas.microsoft.com/office/powerpoint/2012/main" userId="S-1-5-21-1632184495-709699099-1538882281-2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53E"/>
    <a:srgbClr val="00A4DD"/>
    <a:srgbClr val="A1BD57"/>
    <a:srgbClr val="F9AD7F"/>
    <a:srgbClr val="A7E8FF"/>
    <a:srgbClr val="B7CD81"/>
    <a:srgbClr val="7DDDFF"/>
    <a:srgbClr val="26C835"/>
    <a:srgbClr val="3AD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3" autoAdjust="0"/>
    <p:restoredTop sz="97765" autoAdjust="0"/>
  </p:normalViewPr>
  <p:slideViewPr>
    <p:cSldViewPr>
      <p:cViewPr varScale="1">
        <p:scale>
          <a:sx n="81" d="100"/>
          <a:sy n="81" d="100"/>
        </p:scale>
        <p:origin x="13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BC3BD-C2EA-41C3-86CD-5A60BE6CF5D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2F0ED-4955-4DE9-8DFD-374FDC64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59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31FF28-D075-4130-BDC0-147847357111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83036C-204C-401E-935C-53E9D29F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http://www.bls.gov/tus/charts/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66998-1BFA-4A13-B47E-62E6BC89D1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1" spc="-50" baseline="0">
                <a:solidFill>
                  <a:srgbClr val="00A4D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b="1" cap="small" spc="200" baseline="0">
                <a:solidFill>
                  <a:srgbClr val="F6853E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95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1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4D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 b="1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200" b="1">
                <a:solidFill>
                  <a:srgbClr val="00A4D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b="1" cap="small" spc="200" baseline="0">
                <a:solidFill>
                  <a:srgbClr val="F6853E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34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 b="1">
                <a:solidFill>
                  <a:srgbClr val="00A4D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 b="1">
                <a:solidFill>
                  <a:srgbClr val="00A4D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3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2960" y="2582334"/>
            <a:ext cx="3703320" cy="32867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</a:t>
            </a:r>
            <a:r>
              <a:rPr lang="en-US" dirty="0" err="1" smtClean="0"/>
              <a:t>editt</a:t>
            </a:r>
            <a:r>
              <a:rPr lang="en-US" dirty="0" smtClean="0"/>
              <a:t>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3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6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6853E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40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3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9C62A3-B6A0-432C-B41D-1928547A695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6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60262"/>
            <a:ext cx="7543800" cy="35661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00A4DD"/>
                </a:solidFill>
                <a:latin typeface="+mn-lt"/>
              </a:rPr>
              <a:t>Taking Initiative and </a:t>
            </a:r>
            <a:r>
              <a:rPr lang="en-US" sz="7200" b="1" dirty="0" smtClean="0">
                <a:solidFill>
                  <a:srgbClr val="00A4DD"/>
                </a:solidFill>
                <a:latin typeface="+mn-lt"/>
              </a:rPr>
              <a:t>Persevering in the Face of Obstacles</a:t>
            </a:r>
            <a:endParaRPr lang="en-US" sz="7200" b="1" dirty="0">
              <a:solidFill>
                <a:srgbClr val="00A4DD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8" b="15250"/>
          <a:stretch/>
        </p:blipFill>
        <p:spPr>
          <a:xfrm>
            <a:off x="6705600" y="238336"/>
            <a:ext cx="1787263" cy="104123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79332" y="4419600"/>
            <a:ext cx="7543800" cy="1143000"/>
          </a:xfrm>
        </p:spPr>
        <p:txBody>
          <a:bodyPr/>
          <a:lstStyle/>
          <a:p>
            <a:r>
              <a:rPr lang="en-US" dirty="0" smtClean="0"/>
              <a:t>Module </a:t>
            </a:r>
            <a:r>
              <a:rPr lang="en-US" dirty="0"/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8336"/>
            <a:ext cx="2678389" cy="8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8600"/>
            <a:ext cx="7543800" cy="1450757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Strategies Around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62200"/>
            <a:ext cx="7848599" cy="32004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Think positively.</a:t>
            </a:r>
          </a:p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Seek </a:t>
            </a:r>
            <a:r>
              <a:rPr lang="en-US" sz="3200" b="0" dirty="0" smtClean="0"/>
              <a:t>help and support from </a:t>
            </a:r>
            <a:r>
              <a:rPr lang="en-US" sz="3200" b="0" dirty="0" smtClean="0"/>
              <a:t>others.</a:t>
            </a:r>
            <a:endParaRPr lang="en-US" sz="3200" b="0" dirty="0" smtClean="0"/>
          </a:p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Practice </a:t>
            </a:r>
            <a:r>
              <a:rPr lang="en-US" sz="3200" b="0" dirty="0" smtClean="0"/>
              <a:t>self-care.</a:t>
            </a:r>
            <a:endParaRPr lang="en-US" sz="3200" b="0" dirty="0" smtClean="0"/>
          </a:p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Start small and take credit for your </a:t>
            </a:r>
            <a:r>
              <a:rPr lang="en-US" sz="3200" b="0" dirty="0" smtClean="0"/>
              <a:t>progress.</a:t>
            </a:r>
            <a:endParaRPr lang="en-US" sz="3200" b="0" dirty="0" smtClean="0"/>
          </a:p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Keep a larger goal in </a:t>
            </a:r>
            <a:r>
              <a:rPr lang="en-US" sz="3200" b="0" dirty="0" smtClean="0"/>
              <a:t>mind.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41459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7933"/>
            <a:ext cx="8534400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What is Perseverance?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37" y="1905000"/>
            <a:ext cx="8503763" cy="426720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The capacity to keep going in spite of obstacles.</a:t>
            </a:r>
            <a:endParaRPr lang="en-US" sz="3200" b="0" dirty="0"/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Sometimes called “the great leveler” because you don’t have to be the best or smartest or most talented to successfully persevere toward a goal. 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Initial failures and setbacks can </a:t>
            </a:r>
            <a:r>
              <a:rPr lang="en-US" sz="3200" b="0" dirty="0" smtClean="0"/>
              <a:t>be challenging, </a:t>
            </a:r>
            <a:r>
              <a:rPr lang="en-US" sz="3200" b="0" dirty="0" smtClean="0"/>
              <a:t>but don’t change your desire to move forward.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6276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06" y="228600"/>
            <a:ext cx="8138160" cy="1450757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Strategies </a:t>
            </a:r>
            <a:r>
              <a:rPr lang="en-US" dirty="0"/>
              <a:t>A</a:t>
            </a:r>
            <a:r>
              <a:rPr lang="en-US" dirty="0" smtClean="0"/>
              <a:t>round Perseverance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586" y="2057400"/>
            <a:ext cx="7848599" cy="36576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Work on goals </a:t>
            </a:r>
            <a:r>
              <a:rPr lang="en-US" sz="3200" b="0" dirty="0" smtClean="0"/>
              <a:t>related to things </a:t>
            </a:r>
            <a:r>
              <a:rPr lang="en-US" sz="3200" b="0" dirty="0" smtClean="0"/>
              <a:t>you really </a:t>
            </a:r>
            <a:r>
              <a:rPr lang="en-US" sz="3200" b="0" dirty="0" smtClean="0"/>
              <a:t>enjoy.</a:t>
            </a:r>
            <a:endParaRPr lang="en-US" sz="3200" b="0" dirty="0" smtClean="0"/>
          </a:p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Just get </a:t>
            </a:r>
            <a:r>
              <a:rPr lang="en-US" sz="3200" b="0" dirty="0" smtClean="0"/>
              <a:t>started!</a:t>
            </a:r>
            <a:endParaRPr lang="en-US" sz="3200" b="0" dirty="0" smtClean="0"/>
          </a:p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Work a little bit every </a:t>
            </a:r>
            <a:r>
              <a:rPr lang="en-US" sz="3200" b="0" dirty="0" smtClean="0"/>
              <a:t>day.</a:t>
            </a:r>
            <a:endParaRPr lang="en-US" sz="3200" b="0" dirty="0" smtClean="0"/>
          </a:p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Take your </a:t>
            </a:r>
            <a:r>
              <a:rPr lang="en-US" sz="3200" b="0" dirty="0" smtClean="0"/>
              <a:t>time.</a:t>
            </a:r>
            <a:endParaRPr lang="en-US" sz="3200" b="0" dirty="0" smtClean="0"/>
          </a:p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Remind yourself </a:t>
            </a:r>
            <a:r>
              <a:rPr lang="en-US" sz="3200" b="0" dirty="0" smtClean="0"/>
              <a:t>why </a:t>
            </a:r>
            <a:r>
              <a:rPr lang="en-US" sz="3200" b="0" dirty="0" smtClean="0"/>
              <a:t>you set this </a:t>
            </a:r>
            <a:r>
              <a:rPr lang="en-US" sz="3200" b="0" dirty="0" smtClean="0"/>
              <a:t>goal.</a:t>
            </a:r>
            <a:endParaRPr lang="en-US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22170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6546"/>
            <a:ext cx="7543800" cy="1450757"/>
          </a:xfrm>
        </p:spPr>
        <p:txBody>
          <a:bodyPr anchor="ctr"/>
          <a:lstStyle/>
          <a:p>
            <a:r>
              <a:rPr lang="en-US" dirty="0" smtClean="0"/>
              <a:t>Perseverance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2133600"/>
            <a:ext cx="5120640" cy="4023360"/>
          </a:xfrm>
        </p:spPr>
        <p:txBody>
          <a:bodyPr/>
          <a:lstStyle/>
          <a:p>
            <a:pPr marL="336550" indent="-336550">
              <a:buClr>
                <a:srgbClr val="F6853E"/>
              </a:buClr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b="0" dirty="0" smtClean="0"/>
              <a:t>Work with your partner to complete the challenge activities.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0189">
            <a:off x="5455086" y="3574178"/>
            <a:ext cx="5562600" cy="2871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7474">
            <a:off x="6324572" y="1880792"/>
            <a:ext cx="4714875" cy="2932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67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450757"/>
          </a:xfrm>
        </p:spPr>
        <p:txBody>
          <a:bodyPr anchor="ctr"/>
          <a:lstStyle/>
          <a:p>
            <a:pPr algn="ctr"/>
            <a:r>
              <a:rPr lang="en-US" dirty="0" smtClean="0"/>
              <a:t>Perseverance Challenge —</a:t>
            </a:r>
            <a:r>
              <a:rPr lang="en-US" dirty="0" smtClean="0"/>
              <a:t>Debrief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2133600"/>
            <a:ext cx="5120640" cy="4023360"/>
          </a:xfrm>
        </p:spPr>
        <p:txBody>
          <a:bodyPr>
            <a:normAutofit fontScale="92500"/>
          </a:bodyPr>
          <a:lstStyle/>
          <a:p>
            <a:pPr marL="465138" indent="-465138">
              <a:buClr>
                <a:srgbClr val="F6853E"/>
              </a:buClr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b="0" dirty="0" smtClean="0"/>
              <a:t>Answer the Challenge Debrief </a:t>
            </a:r>
            <a:r>
              <a:rPr lang="en-US" b="0" dirty="0" smtClean="0"/>
              <a:t>Questions</a:t>
            </a:r>
            <a:r>
              <a:rPr lang="en-US" b="0" dirty="0" smtClean="0"/>
              <a:t>.</a:t>
            </a:r>
          </a:p>
          <a:p>
            <a:pPr marL="465138" indent="-465138">
              <a:buClr>
                <a:srgbClr val="F6853E"/>
              </a:buClr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b="0" dirty="0" smtClean="0"/>
              <a:t>Respond to the Experience </a:t>
            </a:r>
            <a:r>
              <a:rPr lang="en-US" b="0" dirty="0" smtClean="0"/>
              <a:t>Debrief </a:t>
            </a:r>
            <a:r>
              <a:rPr lang="en-US" b="0" dirty="0"/>
              <a:t>Q</a:t>
            </a:r>
            <a:r>
              <a:rPr lang="en-US" b="0" dirty="0" smtClean="0"/>
              <a:t>uestions</a:t>
            </a:r>
            <a:r>
              <a:rPr lang="en-US" b="0" dirty="0" smtClean="0"/>
              <a:t>.</a:t>
            </a:r>
          </a:p>
          <a:p>
            <a:pPr marL="465138" indent="-465138">
              <a:buClr>
                <a:srgbClr val="F6853E"/>
              </a:buClr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b="0" dirty="0" smtClean="0"/>
              <a:t>Be ready to share and discuss your responses.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172200" y="2209799"/>
            <a:ext cx="2743200" cy="36099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07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43800" cy="1374557"/>
          </a:xfrm>
        </p:spPr>
        <p:txBody>
          <a:bodyPr/>
          <a:lstStyle/>
          <a:p>
            <a:pPr algn="ctr"/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010" y="2057400"/>
            <a:ext cx="7543801" cy="4023360"/>
          </a:xfrm>
        </p:spPr>
        <p:txBody>
          <a:bodyPr>
            <a:normAutofit/>
          </a:bodyPr>
          <a:lstStyle/>
          <a:p>
            <a:pPr marL="512763" indent="-512763">
              <a:buClr>
                <a:srgbClr val="F6853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0" dirty="0" smtClean="0"/>
              <a:t>I take the initiative to contribute positively and approach challenges </a:t>
            </a:r>
            <a:r>
              <a:rPr lang="en-US" b="0" dirty="0" smtClean="0"/>
              <a:t>head-on.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653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667" y="228600"/>
            <a:ext cx="7239000" cy="1143000"/>
          </a:xfrm>
        </p:spPr>
        <p:txBody>
          <a:bodyPr anchor="ctr"/>
          <a:lstStyle/>
          <a:p>
            <a:pPr algn="ctr"/>
            <a:r>
              <a:rPr lang="en-US" sz="5200" dirty="0" smtClean="0"/>
              <a:t>Session Wrap-Up</a:t>
            </a:r>
            <a:endParaRPr lang="en-US" sz="5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846853"/>
            <a:ext cx="83204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endParaRPr lang="en-US" sz="28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514350" indent="-514350">
              <a:buClr>
                <a:srgbClr val="A1BD57"/>
              </a:buClr>
              <a:buFont typeface="+mj-lt"/>
              <a:buAutoNum type="arabicPeriod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Think about the learning targets.</a:t>
            </a:r>
          </a:p>
          <a:p>
            <a:pPr marL="514350" indent="-514350">
              <a:buClr>
                <a:srgbClr val="A1BD57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Complete MA WBLP section. </a:t>
            </a:r>
            <a:endParaRPr lang="en-US" sz="28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514350" indent="-514350">
              <a:buClr>
                <a:srgbClr val="A1BD57"/>
              </a:buClr>
              <a:buFont typeface="+mj-lt"/>
              <a:buAutoNum type="arabicPeriod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How comfortable are you with the learning targets?</a:t>
            </a:r>
          </a:p>
          <a:p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Not sure </a:t>
            </a:r>
            <a:r>
              <a:rPr lang="en-US" sz="2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Working 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it        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Almost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there           I Can Do It </a:t>
            </a:r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</a:pP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</a:pPr>
            <a:endParaRPr lang="en-US" sz="28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</a:pP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6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514350" indent="-514350">
              <a:buClr>
                <a:srgbClr val="A1BD57"/>
              </a:buClr>
              <a:buFont typeface="+mj-lt"/>
              <a:buAutoNum type="arabicPeriod" startAt="4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What have you have learned today? How can you apply it?</a:t>
            </a:r>
          </a:p>
        </p:txBody>
      </p:sp>
      <p:pic>
        <p:nvPicPr>
          <p:cNvPr id="2052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8" y="3589421"/>
            <a:ext cx="1066800" cy="16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25526"/>
            <a:ext cx="1163997" cy="177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21" y="3589421"/>
            <a:ext cx="1088136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30" y="3601453"/>
            <a:ext cx="1088136" cy="164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7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7714"/>
            <a:ext cx="7895832" cy="356616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00A4DD"/>
                </a:solidFill>
                <a:latin typeface="+mn-lt"/>
              </a:rPr>
              <a:t>Taking Initiative and Persevering</a:t>
            </a:r>
            <a:endParaRPr lang="en-US" sz="7200" b="1" dirty="0">
              <a:solidFill>
                <a:srgbClr val="00A4DD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8" b="15250"/>
          <a:stretch/>
        </p:blipFill>
        <p:spPr>
          <a:xfrm>
            <a:off x="6705600" y="238336"/>
            <a:ext cx="1787263" cy="104123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9063" y="4419600"/>
            <a:ext cx="7543800" cy="1143000"/>
          </a:xfrm>
        </p:spPr>
        <p:txBody>
          <a:bodyPr/>
          <a:lstStyle/>
          <a:p>
            <a:r>
              <a:rPr lang="en-US" dirty="0" smtClean="0"/>
              <a:t>Module 8A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0670"/>
            <a:ext cx="8229600" cy="58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8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077200" cy="356616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00A4DD"/>
                </a:solidFill>
                <a:latin typeface="+mn-lt"/>
              </a:rPr>
              <a:t>Overcoming Obstacles</a:t>
            </a:r>
            <a:endParaRPr lang="en-US" sz="7200" b="1" dirty="0">
              <a:solidFill>
                <a:srgbClr val="00A4DD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8" b="15250"/>
          <a:stretch/>
        </p:blipFill>
        <p:spPr>
          <a:xfrm>
            <a:off x="6705600" y="238336"/>
            <a:ext cx="1787263" cy="104123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9063" y="4419600"/>
            <a:ext cx="7543800" cy="1143000"/>
          </a:xfrm>
        </p:spPr>
        <p:txBody>
          <a:bodyPr/>
          <a:lstStyle/>
          <a:p>
            <a:r>
              <a:rPr lang="en-US" dirty="0" smtClean="0"/>
              <a:t>Module 8B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7714"/>
            <a:ext cx="7895832" cy="356616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00A4DD"/>
                </a:solidFill>
                <a:latin typeface="+mn-lt"/>
              </a:rPr>
              <a:t>Taking Initiative and Persevering</a:t>
            </a:r>
            <a:endParaRPr lang="en-US" sz="7200" b="1" dirty="0">
              <a:solidFill>
                <a:srgbClr val="00A4DD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8" b="15250"/>
          <a:stretch/>
        </p:blipFill>
        <p:spPr>
          <a:xfrm>
            <a:off x="6705600" y="238336"/>
            <a:ext cx="1787263" cy="104123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9063" y="4419600"/>
            <a:ext cx="7543800" cy="1143000"/>
          </a:xfrm>
        </p:spPr>
        <p:txBody>
          <a:bodyPr/>
          <a:lstStyle/>
          <a:p>
            <a:r>
              <a:rPr lang="en-US" dirty="0" smtClean="0"/>
              <a:t>Module 8A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" y="304800"/>
            <a:ext cx="8382000" cy="1374557"/>
          </a:xfrm>
        </p:spPr>
        <p:txBody>
          <a:bodyPr anchor="ctr"/>
          <a:lstStyle/>
          <a:p>
            <a:pPr algn="ctr"/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2057400"/>
            <a:ext cx="8382000" cy="4023360"/>
          </a:xfrm>
        </p:spPr>
        <p:txBody>
          <a:bodyPr>
            <a:normAutofit/>
          </a:bodyPr>
          <a:lstStyle/>
          <a:p>
            <a:pPr marL="512763" indent="-512763">
              <a:buClr>
                <a:srgbClr val="F6853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0" dirty="0" smtClean="0"/>
              <a:t>I take the initiative to contribute positively and approach challenges </a:t>
            </a:r>
            <a:r>
              <a:rPr lang="en-US" b="0" dirty="0" smtClean="0"/>
              <a:t>head-on.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368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800" dirty="0" smtClean="0"/>
              <a:t>What Do You </a:t>
            </a:r>
            <a:r>
              <a:rPr lang="en-US" sz="4800" dirty="0" smtClean="0"/>
              <a:t>Think: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 Closer Look at Obstacles</a:t>
            </a:r>
            <a:endParaRPr lang="en-US" sz="4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5360" y="2349371"/>
            <a:ext cx="7239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Can the </a:t>
            </a: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obstacle</a:t>
            </a:r>
            <a:r>
              <a:rPr kumimoji="0" lang="en-US" altLang="en-US" sz="5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or</a:t>
            </a: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situation be removed?</a:t>
            </a: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9493"/>
            <a:ext cx="9144000" cy="12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07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90" y="-46380"/>
            <a:ext cx="8001000" cy="1143000"/>
          </a:xfrm>
        </p:spPr>
        <p:txBody>
          <a:bodyPr/>
          <a:lstStyle/>
          <a:p>
            <a:pPr algn="ctr"/>
            <a:r>
              <a:rPr lang="en-US" sz="4400" dirty="0" smtClean="0"/>
              <a:t>A Closer Look at Obstacles</a:t>
            </a:r>
            <a:endParaRPr lang="en-US" sz="4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4791" y="1117215"/>
            <a:ext cx="2604660" cy="4978785"/>
            <a:chOff x="844431" y="357837"/>
            <a:chExt cx="1894042" cy="4823761"/>
          </a:xfrm>
        </p:grpSpPr>
        <p:sp>
          <p:nvSpPr>
            <p:cNvPr id="4" name="Right Arrow 3"/>
            <p:cNvSpPr/>
            <p:nvPr/>
          </p:nvSpPr>
          <p:spPr>
            <a:xfrm rot="5400000">
              <a:off x="1311154" y="599872"/>
              <a:ext cx="925354" cy="441284"/>
            </a:xfrm>
            <a:prstGeom prst="rightArrow">
              <a:avLst>
                <a:gd name="adj1" fmla="val 26224"/>
                <a:gd name="adj2" fmla="val 50000"/>
              </a:avLst>
            </a:prstGeom>
            <a:solidFill>
              <a:srgbClr val="F6853E"/>
            </a:solidFill>
            <a:ln>
              <a:solidFill>
                <a:srgbClr val="F6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844431" y="1301749"/>
              <a:ext cx="1894042" cy="38798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 do you remove the obstacle?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1717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1BD57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Will gathering more information help?</a:t>
              </a:r>
            </a:p>
            <a:p>
              <a:pPr marL="21717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1BD57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Are 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there </a:t>
              </a: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people who can help remove the obstacle?</a:t>
              </a:r>
            </a:p>
            <a:p>
              <a:pPr marL="21717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1BD57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Will effort 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and/or </a:t>
              </a: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time make a difference?</a:t>
              </a:r>
            </a:p>
            <a:p>
              <a:pPr marL="217170" marR="0" indent="-17145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A1BD57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you think of anything else that could help?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49541" y="1108977"/>
            <a:ext cx="2412583" cy="4987023"/>
            <a:chOff x="3468370" y="400250"/>
            <a:chExt cx="1332230" cy="4778554"/>
          </a:xfrm>
        </p:grpSpPr>
        <p:sp>
          <p:nvSpPr>
            <p:cNvPr id="5" name="Right Arrow 4"/>
            <p:cNvSpPr/>
            <p:nvPr/>
          </p:nvSpPr>
          <p:spPr>
            <a:xfrm rot="5400000">
              <a:off x="3704372" y="664944"/>
              <a:ext cx="860224" cy="330835"/>
            </a:xfrm>
            <a:prstGeom prst="rightArrow">
              <a:avLst>
                <a:gd name="adj1" fmla="val 26224"/>
                <a:gd name="adj2" fmla="val 50000"/>
              </a:avLst>
            </a:prstGeom>
            <a:solidFill>
              <a:srgbClr val="F6853E"/>
            </a:solidFill>
            <a:ln>
              <a:solidFill>
                <a:srgbClr val="F6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468370" y="1301748"/>
              <a:ext cx="1332230" cy="38770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 do you work around the obstacle?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1717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1BD57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there another way to achieve your central goal?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1717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1BD57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Are there people that can help counteract the obstacle or situation?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17170" marR="0" indent="-17145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A1BD57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you adjust your reaction to obstacle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0" y="1117214"/>
            <a:ext cx="2819400" cy="4978786"/>
            <a:chOff x="6170930" y="450584"/>
            <a:chExt cx="1335024" cy="5267716"/>
          </a:xfrm>
        </p:grpSpPr>
        <p:sp>
          <p:nvSpPr>
            <p:cNvPr id="6" name="Right Arrow 5"/>
            <p:cNvSpPr/>
            <p:nvPr/>
          </p:nvSpPr>
          <p:spPr>
            <a:xfrm rot="5400000">
              <a:off x="6386832" y="781842"/>
              <a:ext cx="948283" cy="285767"/>
            </a:xfrm>
            <a:prstGeom prst="rightArrow">
              <a:avLst>
                <a:gd name="adj1" fmla="val 26224"/>
                <a:gd name="adj2" fmla="val 50000"/>
              </a:avLst>
            </a:prstGeom>
            <a:solidFill>
              <a:srgbClr val="F6853E"/>
            </a:solidFill>
            <a:ln>
              <a:solidFill>
                <a:srgbClr val="F68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6170930" y="1444366"/>
              <a:ext cx="1335024" cy="42739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 do you develop a 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long-term </a:t>
              </a: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short-term </a:t>
              </a: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plan?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1717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1BD57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steps can take that will put you on a path to removing the 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obstacle?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1717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1BD57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What actions can you take to work around the situation in the 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short-term</a:t>
              </a: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17170" marR="0" indent="-17145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A1BD57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is the best way to track the situation?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6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02" y="304800"/>
            <a:ext cx="7543800" cy="145075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Challenge </a:t>
            </a:r>
            <a:r>
              <a:rPr lang="en-US" dirty="0" smtClean="0"/>
              <a:t>Activity: Journaling About Your </a:t>
            </a:r>
            <a:r>
              <a:rPr lang="en-US" dirty="0" smtClean="0"/>
              <a:t>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50534"/>
            <a:ext cx="7543801" cy="3412066"/>
          </a:xfrm>
        </p:spPr>
        <p:txBody>
          <a:bodyPr/>
          <a:lstStyle/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Clear description</a:t>
            </a:r>
          </a:p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Details about how you feel</a:t>
            </a:r>
          </a:p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Explanation of how to address this obstacle</a:t>
            </a:r>
          </a:p>
          <a:p>
            <a:pPr marL="457200" indent="-457200">
              <a:buClr>
                <a:srgbClr val="F6853E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Next steps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62070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effectLst/>
              </a:rPr>
              <a:t>Next </a:t>
            </a:r>
            <a:r>
              <a:rPr lang="en-US" dirty="0" smtClean="0">
                <a:effectLst/>
              </a:rPr>
              <a:t>Steps </a:t>
            </a:r>
            <a:r>
              <a:rPr lang="en-US" dirty="0">
                <a:effectLst/>
              </a:rPr>
              <a:t>and Action </a:t>
            </a:r>
            <a:r>
              <a:rPr lang="en-US" dirty="0" smtClean="0">
                <a:effectLst/>
              </a:rPr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467600" cy="3962400"/>
          </a:xfrm>
        </p:spPr>
        <p:txBody>
          <a:bodyPr>
            <a:normAutofit lnSpcReduction="10000"/>
          </a:bodyPr>
          <a:lstStyle/>
          <a:p>
            <a:pPr marL="61912" indent="0">
              <a:buClr>
                <a:srgbClr val="F6853E"/>
              </a:buClr>
              <a:buSzPct val="115000"/>
              <a:buNone/>
            </a:pPr>
            <a:r>
              <a:rPr lang="en-US" sz="3600" b="0" dirty="0" smtClean="0">
                <a:solidFill>
                  <a:srgbClr val="F6853E"/>
                </a:solidFill>
              </a:rPr>
              <a:t>Option 1:</a:t>
            </a:r>
          </a:p>
          <a:p>
            <a:pPr marL="457200" indent="-395288">
              <a:buClr>
                <a:srgbClr val="F6853E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3600" b="0" dirty="0" smtClean="0">
                <a:solidFill>
                  <a:schemeClr val="tx1"/>
                </a:solidFill>
              </a:rPr>
              <a:t>Write </a:t>
            </a:r>
            <a:r>
              <a:rPr lang="en-US" sz="3600" b="0" dirty="0" smtClean="0">
                <a:solidFill>
                  <a:schemeClr val="tx1"/>
                </a:solidFill>
              </a:rPr>
              <a:t>your goal using the chart provided.</a:t>
            </a:r>
          </a:p>
          <a:p>
            <a:pPr marL="457200" indent="-395288">
              <a:buClr>
                <a:srgbClr val="F6853E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3600" b="0" dirty="0" smtClean="0">
                <a:solidFill>
                  <a:schemeClr val="tx1"/>
                </a:solidFill>
              </a:rPr>
              <a:t>What steps have you taken to complete this goal?</a:t>
            </a:r>
          </a:p>
          <a:p>
            <a:pPr marL="457200" indent="-395288">
              <a:buClr>
                <a:srgbClr val="F6853E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</a:rPr>
              <a:t>Prepare to share with the larger group</a:t>
            </a:r>
            <a:r>
              <a:rPr lang="en-US" sz="3600" b="0" dirty="0" smtClean="0">
                <a:solidFill>
                  <a:schemeClr val="tx1"/>
                </a:solidFill>
              </a:rPr>
              <a:t>.</a:t>
            </a:r>
            <a:endParaRPr lang="en-US" sz="3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00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5000" dirty="0" smtClean="0"/>
              <a:t>Next Steps and Action Plans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06" y="2133600"/>
            <a:ext cx="7543801" cy="3810000"/>
          </a:xfrm>
        </p:spPr>
        <p:txBody>
          <a:bodyPr>
            <a:normAutofit fontScale="92500" lnSpcReduction="10000"/>
          </a:bodyPr>
          <a:lstStyle/>
          <a:p>
            <a:pPr marL="111125" indent="0">
              <a:buClr>
                <a:srgbClr val="F6853E"/>
              </a:buClr>
              <a:buSzPct val="110000"/>
              <a:buNone/>
            </a:pPr>
            <a:r>
              <a:rPr lang="en-US" sz="3600" b="0" dirty="0" smtClean="0">
                <a:solidFill>
                  <a:srgbClr val="F6853E"/>
                </a:solidFill>
              </a:rPr>
              <a:t>Option 2:</a:t>
            </a:r>
          </a:p>
          <a:p>
            <a:pPr marL="395288" indent="-284163">
              <a:buClr>
                <a:srgbClr val="F6853E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600" b="0" dirty="0" smtClean="0">
                <a:solidFill>
                  <a:schemeClr val="tx1"/>
                </a:solidFill>
              </a:rPr>
              <a:t>What </a:t>
            </a:r>
            <a:r>
              <a:rPr lang="en-US" sz="3600" b="0" dirty="0" smtClean="0">
                <a:solidFill>
                  <a:schemeClr val="tx1"/>
                </a:solidFill>
              </a:rPr>
              <a:t>is your goal?</a:t>
            </a:r>
          </a:p>
          <a:p>
            <a:pPr marL="395288" indent="-284163">
              <a:buClr>
                <a:srgbClr val="F6853E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</a:rPr>
              <a:t>What steps have you taken to complete this goal</a:t>
            </a:r>
            <a:r>
              <a:rPr lang="en-US" sz="3600" b="0" dirty="0" smtClean="0">
                <a:solidFill>
                  <a:schemeClr val="tx1"/>
                </a:solidFill>
              </a:rPr>
              <a:t>?</a:t>
            </a:r>
          </a:p>
          <a:p>
            <a:pPr marL="395288" indent="-284163">
              <a:buClr>
                <a:srgbClr val="F6853E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3600" b="0" dirty="0" smtClean="0">
                <a:solidFill>
                  <a:schemeClr val="tx1"/>
                </a:solidFill>
              </a:rPr>
              <a:t>What are some next steps toward completing this goal?</a:t>
            </a:r>
            <a:endParaRPr lang="en-US" sz="3600" b="0" dirty="0">
              <a:solidFill>
                <a:schemeClr val="tx1"/>
              </a:solidFill>
            </a:endParaRPr>
          </a:p>
          <a:p>
            <a:pPr marL="395288" indent="-284163">
              <a:buClr>
                <a:srgbClr val="F6853E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3600" b="0" dirty="0" smtClean="0">
                <a:solidFill>
                  <a:schemeClr val="tx1"/>
                </a:solidFill>
              </a:rPr>
              <a:t>Prepare to share with the larger group.</a:t>
            </a:r>
            <a:endParaRPr lang="en-US" sz="3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3124200"/>
          </a:xfrm>
        </p:spPr>
        <p:txBody>
          <a:bodyPr/>
          <a:lstStyle/>
          <a:p>
            <a:pPr marL="0" indent="0">
              <a:buNone/>
            </a:pPr>
            <a:r>
              <a:rPr lang="en-US" sz="4000" b="0" dirty="0"/>
              <a:t>What actions or attitudes do you think would </a:t>
            </a:r>
            <a:r>
              <a:rPr lang="en-US" sz="4000" b="0" u="sng" dirty="0"/>
              <a:t>impress</a:t>
            </a:r>
            <a:r>
              <a:rPr lang="en-US" sz="4000" b="0" dirty="0"/>
              <a:t> supervisors and colleagues during a feedback process?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17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929455" cy="1143000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Goal Gallery Walk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7010400" cy="468630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600"/>
              </a:spcBef>
              <a:spcAft>
                <a:spcPts val="0"/>
              </a:spcAft>
              <a:buClr>
                <a:srgbClr val="F6853E"/>
              </a:buClr>
              <a:buFont typeface="+mj-lt"/>
              <a:buAutoNum type="arabicPeriod"/>
            </a:pPr>
            <a:r>
              <a:rPr lang="en-US" sz="3200" b="0" dirty="0" smtClean="0"/>
              <a:t>Write your </a:t>
            </a:r>
            <a:r>
              <a:rPr lang="en-US" sz="3200" i="1" dirty="0" smtClean="0"/>
              <a:t>career</a:t>
            </a:r>
            <a:r>
              <a:rPr lang="en-US" sz="3200" b="0" dirty="0" smtClean="0"/>
              <a:t> </a:t>
            </a:r>
            <a:r>
              <a:rPr lang="en-US" sz="3200" b="0" dirty="0"/>
              <a:t>goal on the </a:t>
            </a:r>
            <a:r>
              <a:rPr lang="en-US" sz="3200" b="0" dirty="0" smtClean="0"/>
              <a:t>chart paper.</a:t>
            </a:r>
            <a:endParaRPr lang="en-US" sz="3200" b="0" dirty="0"/>
          </a:p>
          <a:p>
            <a:pPr marL="514350" lvl="0" indent="-514350">
              <a:spcBef>
                <a:spcPts val="600"/>
              </a:spcBef>
              <a:spcAft>
                <a:spcPts val="0"/>
              </a:spcAft>
              <a:buClr>
                <a:srgbClr val="F6853E"/>
              </a:buClr>
              <a:buFont typeface="+mj-lt"/>
              <a:buAutoNum type="arabicPeriod"/>
            </a:pPr>
            <a:r>
              <a:rPr lang="en-US" sz="3200" b="0" dirty="0"/>
              <a:t>Go to someone else’s </a:t>
            </a:r>
            <a:r>
              <a:rPr lang="en-US" sz="3200" b="0" dirty="0" smtClean="0"/>
              <a:t>goal and </a:t>
            </a:r>
            <a:r>
              <a:rPr lang="en-US" sz="3200" b="0" dirty="0"/>
              <a:t>write one specific next step for the </a:t>
            </a:r>
            <a:r>
              <a:rPr lang="en-US" sz="3200" b="0" dirty="0" smtClean="0"/>
              <a:t>goal </a:t>
            </a:r>
            <a:r>
              <a:rPr lang="en-US" sz="3200" b="0" dirty="0"/>
              <a:t>(education, </a:t>
            </a:r>
            <a:r>
              <a:rPr lang="en-US" sz="3200" b="0" dirty="0" smtClean="0"/>
              <a:t>resources, </a:t>
            </a:r>
            <a:r>
              <a:rPr lang="en-US" sz="3200" b="0" dirty="0"/>
              <a:t>etc.). </a:t>
            </a:r>
          </a:p>
          <a:p>
            <a:pPr marL="514350" lvl="0" indent="-514350">
              <a:spcBef>
                <a:spcPts val="600"/>
              </a:spcBef>
              <a:spcAft>
                <a:spcPts val="0"/>
              </a:spcAft>
              <a:buClr>
                <a:srgbClr val="F6853E"/>
              </a:buClr>
              <a:buFont typeface="+mj-lt"/>
              <a:buAutoNum type="arabicPeriod"/>
            </a:pPr>
            <a:r>
              <a:rPr lang="en-US" sz="3200" b="0" dirty="0"/>
              <a:t>Rotate to another goal and write a next step. </a:t>
            </a:r>
            <a:r>
              <a:rPr lang="en-US" sz="3200" b="0" dirty="0" smtClean="0"/>
              <a:t>You should write next steps </a:t>
            </a:r>
            <a:r>
              <a:rPr lang="en-US" sz="3200" b="0" dirty="0"/>
              <a:t>on </a:t>
            </a:r>
            <a:r>
              <a:rPr lang="en-US" sz="3200" b="0" dirty="0" smtClean="0"/>
              <a:t>at least five </a:t>
            </a:r>
            <a:r>
              <a:rPr lang="en-US" sz="3200" b="0" dirty="0"/>
              <a:t>different goals. </a:t>
            </a:r>
          </a:p>
          <a:p>
            <a:pPr marL="514350" lvl="0" indent="-514350">
              <a:spcBef>
                <a:spcPts val="600"/>
              </a:spcBef>
              <a:spcAft>
                <a:spcPts val="0"/>
              </a:spcAft>
              <a:buClr>
                <a:srgbClr val="F6853E"/>
              </a:buClr>
              <a:buFont typeface="+mj-lt"/>
              <a:buAutoNum type="arabicPeriod"/>
            </a:pPr>
            <a:r>
              <a:rPr lang="en-US" sz="3200" b="0" dirty="0"/>
              <a:t>Return to your chart paper and </a:t>
            </a:r>
            <a:r>
              <a:rPr lang="en-US" sz="3200" b="0" dirty="0" smtClean="0"/>
              <a:t>read the comments.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/>
          <a:stretch/>
        </p:blipFill>
        <p:spPr>
          <a:xfrm>
            <a:off x="7165983" y="647700"/>
            <a:ext cx="197801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28600"/>
            <a:ext cx="7543800" cy="1450757"/>
          </a:xfrm>
        </p:spPr>
        <p:txBody>
          <a:bodyPr anchor="ctr"/>
          <a:lstStyle/>
          <a:p>
            <a:pPr algn="ctr"/>
            <a:r>
              <a:rPr lang="en-US" dirty="0" smtClean="0"/>
              <a:t>Self-Rating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31534"/>
            <a:ext cx="4724399" cy="2192866"/>
          </a:xfrm>
        </p:spPr>
        <p:txBody>
          <a:bodyPr/>
          <a:lstStyle/>
          <a:p>
            <a:r>
              <a:rPr lang="en-US" sz="3200" b="0" dirty="0" smtClean="0"/>
              <a:t>If an employer or professor was observing, what rating would you receive?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1"/>
          <a:stretch/>
        </p:blipFill>
        <p:spPr>
          <a:xfrm>
            <a:off x="5412281" y="2743200"/>
            <a:ext cx="373171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7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" y="304800"/>
            <a:ext cx="8382000" cy="1374557"/>
          </a:xfrm>
        </p:spPr>
        <p:txBody>
          <a:bodyPr anchor="ctr"/>
          <a:lstStyle/>
          <a:p>
            <a:pPr algn="ctr"/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2057400"/>
            <a:ext cx="8382000" cy="4023360"/>
          </a:xfrm>
        </p:spPr>
        <p:txBody>
          <a:bodyPr>
            <a:normAutofit/>
          </a:bodyPr>
          <a:lstStyle/>
          <a:p>
            <a:pPr marL="512763" indent="-512763">
              <a:buClr>
                <a:srgbClr val="F6853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0" dirty="0" smtClean="0"/>
              <a:t>I take the initiative to contribute positively and approach challenges </a:t>
            </a:r>
            <a:r>
              <a:rPr lang="en-US" b="0" dirty="0" smtClean="0"/>
              <a:t>head-on.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883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" y="304800"/>
            <a:ext cx="8382000" cy="1374557"/>
          </a:xfrm>
        </p:spPr>
        <p:txBody>
          <a:bodyPr anchor="ctr"/>
          <a:lstStyle/>
          <a:p>
            <a:pPr algn="ctr"/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2057400"/>
            <a:ext cx="8382000" cy="4023360"/>
          </a:xfrm>
        </p:spPr>
        <p:txBody>
          <a:bodyPr>
            <a:normAutofit/>
          </a:bodyPr>
          <a:lstStyle/>
          <a:p>
            <a:pPr marL="512763" indent="-512763">
              <a:buClr>
                <a:srgbClr val="F6853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b="0" dirty="0" smtClean="0"/>
              <a:t>I take the initiative to contribute positively and approach challenges </a:t>
            </a:r>
            <a:r>
              <a:rPr lang="en-US" b="0" dirty="0" smtClean="0"/>
              <a:t>head-on.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52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54" y="304800"/>
            <a:ext cx="7239000" cy="1143000"/>
          </a:xfrm>
        </p:spPr>
        <p:txBody>
          <a:bodyPr/>
          <a:lstStyle/>
          <a:p>
            <a:pPr algn="ctr"/>
            <a:r>
              <a:rPr lang="en-US" sz="5200" dirty="0" smtClean="0"/>
              <a:t>Session Wrap-Up</a:t>
            </a:r>
            <a:endParaRPr lang="en-US" sz="5200" dirty="0"/>
          </a:p>
        </p:txBody>
      </p:sp>
      <p:sp>
        <p:nvSpPr>
          <p:cNvPr id="3" name="TextBox 2"/>
          <p:cNvSpPr txBox="1"/>
          <p:nvPr/>
        </p:nvSpPr>
        <p:spPr>
          <a:xfrm>
            <a:off x="700454" y="541578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endParaRPr lang="en-US" sz="28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Tx/>
              <a:buAutoNum type="arabicPeriod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Think about the learning targets</a:t>
            </a:r>
          </a:p>
          <a:p>
            <a:pPr marL="342900" indent="-342900">
              <a:buFontTx/>
              <a:buAutoNum type="arabicPeriod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How comfortable are you with the learning targets?</a:t>
            </a:r>
          </a:p>
          <a:p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Not sure </a:t>
            </a:r>
            <a:r>
              <a:rPr lang="en-US" sz="2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Working 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it        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Almost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there           I Can Do It </a:t>
            </a:r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</a:pP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</a:pPr>
            <a:endParaRPr lang="en-US" sz="28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</a:pP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6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What have you have learned today? How can you apply it?</a:t>
            </a:r>
          </a:p>
        </p:txBody>
      </p:sp>
      <p:pic>
        <p:nvPicPr>
          <p:cNvPr id="2052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1" y="3296178"/>
            <a:ext cx="1066800" cy="16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12" y="3168389"/>
            <a:ext cx="1163997" cy="177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07" y="3307080"/>
            <a:ext cx="1088136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45" y="3232283"/>
            <a:ext cx="1088136" cy="164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6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89461"/>
            <a:ext cx="7882477" cy="356616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00A4DD"/>
                </a:solidFill>
                <a:latin typeface="+mn-lt"/>
              </a:rPr>
              <a:t>Overcoming Obstacles</a:t>
            </a:r>
            <a:endParaRPr lang="en-US" sz="7200" b="1" dirty="0">
              <a:solidFill>
                <a:srgbClr val="00A4DD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8" b="15250"/>
          <a:stretch/>
        </p:blipFill>
        <p:spPr>
          <a:xfrm>
            <a:off x="6705600" y="238336"/>
            <a:ext cx="1787263" cy="1041232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ELL Accommodation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Closer Look at Obstacles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41495" y="3645243"/>
            <a:ext cx="1508882" cy="551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lang="en-US" alt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9343" y="3665978"/>
            <a:ext cx="1051682" cy="5309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en-US" alt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51835" y="3665979"/>
            <a:ext cx="2686050" cy="5309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Maybe (in time)</a:t>
            </a:r>
            <a:endParaRPr lang="en-US" alt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3001" y="1120696"/>
            <a:ext cx="7086599" cy="22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 the </a:t>
            </a:r>
            <a:r>
              <a:rPr lang="en-US" altLang="en-US" sz="4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obstacle/situation </a:t>
            </a:r>
            <a:r>
              <a:rPr lang="en-US" altLang="en-US" sz="4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 removed?</a:t>
            </a:r>
            <a:endParaRPr lang="en-US" altLang="en-US" sz="4400" dirty="0">
              <a:solidFill>
                <a:prstClr val="black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34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495" y="686686"/>
            <a:ext cx="6746197" cy="85725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 Closer Look at Obstacles</a:t>
            </a:r>
          </a:p>
        </p:txBody>
      </p:sp>
      <p:sp>
        <p:nvSpPr>
          <p:cNvPr id="3" name="Text Box 2"/>
          <p:cNvSpPr txBox="1">
            <a:spLocks noChangeAspect="1" noChangeArrowheads="1"/>
          </p:cNvSpPr>
          <p:nvPr/>
        </p:nvSpPr>
        <p:spPr bwMode="auto">
          <a:xfrm>
            <a:off x="726322" y="3200400"/>
            <a:ext cx="2397878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remove the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obstacle?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information help?</a:t>
            </a:r>
          </a:p>
          <a:p>
            <a:pPr marL="228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help?</a:t>
            </a:r>
            <a:endParaRPr lang="en-US" altLang="en-US" sz="1050" dirty="0"/>
          </a:p>
          <a:p>
            <a:pPr marL="228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effort help?</a:t>
            </a:r>
            <a:endParaRPr lang="en-US" altLang="en-US" sz="1050" dirty="0"/>
          </a:p>
          <a:p>
            <a:pPr marL="228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time help?</a:t>
            </a:r>
            <a:endParaRPr lang="en-US" altLang="en-US" sz="10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spect="1" noChangeArrowheads="1"/>
          </p:cNvSpPr>
          <p:nvPr/>
        </p:nvSpPr>
        <p:spPr bwMode="auto">
          <a:xfrm>
            <a:off x="6172200" y="3200400"/>
            <a:ext cx="2407958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work around the obstacle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marL="228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another way to reach the goal?</a:t>
            </a:r>
          </a:p>
          <a:p>
            <a:pPr marL="228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can support the goal?</a:t>
            </a:r>
          </a:p>
          <a:p>
            <a:pPr marL="228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react in a different way?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spect="1" noChangeArrowheads="1"/>
          </p:cNvSpPr>
          <p:nvPr/>
        </p:nvSpPr>
        <p:spPr bwMode="auto">
          <a:xfrm>
            <a:off x="3333750" y="3195038"/>
            <a:ext cx="2639685" cy="2748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make a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short-term 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marL="228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What can you do to work around it? What steps can will help remove the obstacle?</a:t>
            </a:r>
            <a:endParaRPr lang="en-US" altLang="en-US" dirty="0"/>
          </a:p>
          <a:p>
            <a:pPr marL="228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How can you track progress?</a:t>
            </a:r>
            <a:endParaRPr lang="en-US" altLang="en-US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11115" y="145776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11115" y="162921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7" name="Right Arrow 16"/>
          <p:cNvSpPr/>
          <p:nvPr/>
        </p:nvSpPr>
        <p:spPr>
          <a:xfrm rot="5400000">
            <a:off x="1596803" y="2573596"/>
            <a:ext cx="566738" cy="376238"/>
          </a:xfrm>
          <a:prstGeom prst="rightArrow">
            <a:avLst>
              <a:gd name="adj1" fmla="val 26224"/>
              <a:gd name="adj2" fmla="val 50000"/>
            </a:avLst>
          </a:prstGeom>
          <a:solidFill>
            <a:srgbClr val="F6853E"/>
          </a:solidFill>
          <a:ln>
            <a:solidFill>
              <a:srgbClr val="F6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8" name="Right Arrow 17"/>
          <p:cNvSpPr/>
          <p:nvPr/>
        </p:nvSpPr>
        <p:spPr>
          <a:xfrm rot="5400000">
            <a:off x="7107190" y="2614099"/>
            <a:ext cx="566738" cy="376238"/>
          </a:xfrm>
          <a:prstGeom prst="rightArrow">
            <a:avLst>
              <a:gd name="adj1" fmla="val 26224"/>
              <a:gd name="adj2" fmla="val 50000"/>
            </a:avLst>
          </a:prstGeom>
          <a:solidFill>
            <a:srgbClr val="F6853E"/>
          </a:solidFill>
          <a:ln>
            <a:solidFill>
              <a:srgbClr val="F6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9" name="Right Arrow 18"/>
          <p:cNvSpPr/>
          <p:nvPr/>
        </p:nvSpPr>
        <p:spPr>
          <a:xfrm rot="5400000">
            <a:off x="4370223" y="2614099"/>
            <a:ext cx="566738" cy="376238"/>
          </a:xfrm>
          <a:prstGeom prst="rightArrow">
            <a:avLst>
              <a:gd name="adj1" fmla="val 26224"/>
              <a:gd name="adj2" fmla="val 50000"/>
            </a:avLst>
          </a:prstGeom>
          <a:solidFill>
            <a:srgbClr val="F6853E"/>
          </a:solidFill>
          <a:ln>
            <a:solidFill>
              <a:srgbClr val="F6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399420" y="1867462"/>
            <a:ext cx="1051682" cy="5309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lang="en-US" alt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64718" y="1867462"/>
            <a:ext cx="1051682" cy="5309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en-US" alt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333750" y="1854809"/>
            <a:ext cx="2686050" cy="5309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Maybe (in time)</a:t>
            </a:r>
            <a:endParaRPr lang="en-US" alt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92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60262"/>
            <a:ext cx="7543800" cy="35661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00A4DD"/>
                </a:solidFill>
                <a:latin typeface="+mn-lt"/>
              </a:rPr>
              <a:t>Taking Initiative and </a:t>
            </a:r>
            <a:r>
              <a:rPr lang="en-US" sz="7200" b="1" dirty="0" smtClean="0">
                <a:solidFill>
                  <a:srgbClr val="00A4DD"/>
                </a:solidFill>
                <a:latin typeface="+mn-lt"/>
              </a:rPr>
              <a:t>Persevering in the Face of Obstacles</a:t>
            </a:r>
            <a:endParaRPr lang="en-US" sz="7200" b="1" dirty="0">
              <a:solidFill>
                <a:srgbClr val="00A4DD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8" b="15250"/>
          <a:stretch/>
        </p:blipFill>
        <p:spPr>
          <a:xfrm>
            <a:off x="6705600" y="238336"/>
            <a:ext cx="1787263" cy="104123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79332" y="4419600"/>
            <a:ext cx="7543800" cy="1143000"/>
          </a:xfrm>
        </p:spPr>
        <p:txBody>
          <a:bodyPr/>
          <a:lstStyle/>
          <a:p>
            <a:r>
              <a:rPr lang="en-US" dirty="0" smtClean="0"/>
              <a:t>Module </a:t>
            </a:r>
            <a:r>
              <a:rPr lang="en-US" dirty="0"/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8336"/>
            <a:ext cx="2678389" cy="8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9946" y="1613340"/>
            <a:ext cx="2276153" cy="16459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73742" y="4580059"/>
            <a:ext cx="8336856" cy="11260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6958" lvl="1" indent="-514350">
              <a:buClr>
                <a:srgbClr val="A1BD57"/>
              </a:buClr>
              <a:buFont typeface="+mj-lt"/>
              <a:buAutoNum type="arabicPeriod" startAt="3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Explain why you selected this     	quote!</a:t>
            </a:r>
            <a:b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rgbClr val="00A4D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1237" y="3259260"/>
            <a:ext cx="8610602" cy="1288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00A4DD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742950" indent="-742950">
              <a:buClr>
                <a:srgbClr val="A1BD57"/>
              </a:buClr>
              <a:buFont typeface="+mj-lt"/>
              <a:buAutoNum type="arabicPeriod" startAt="2"/>
            </a:pPr>
            <a:r>
              <a:rPr lang="en-US" sz="4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Think about how this </a:t>
            </a:r>
            <a:r>
              <a:rPr lang="en-US" sz="4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quote would </a:t>
            </a:r>
            <a:r>
              <a:rPr lang="en-US" sz="4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sound in your own </a:t>
            </a:r>
            <a:r>
              <a:rPr lang="en-US" sz="4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words.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202319"/>
            <a:ext cx="8382000" cy="13716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A4DD"/>
                </a:solidFill>
              </a:rPr>
              <a:t>What Do You </a:t>
            </a:r>
            <a:r>
              <a:rPr lang="en-US" sz="4800" b="1" dirty="0" smtClean="0">
                <a:solidFill>
                  <a:srgbClr val="00A4DD"/>
                </a:solidFill>
              </a:rPr>
              <a:t>Think:</a:t>
            </a:r>
            <a:r>
              <a:rPr lang="en-US" sz="4800" b="1" dirty="0" smtClean="0">
                <a:solidFill>
                  <a:srgbClr val="00A4DD"/>
                </a:solidFill>
              </a:rPr>
              <a:t/>
            </a:r>
            <a:br>
              <a:rPr lang="en-US" sz="4800" b="1" dirty="0" smtClean="0">
                <a:solidFill>
                  <a:srgbClr val="00A4DD"/>
                </a:solidFill>
              </a:rPr>
            </a:br>
            <a:r>
              <a:rPr lang="en-US" sz="4800" b="1" dirty="0" smtClean="0">
                <a:solidFill>
                  <a:srgbClr val="00A4DD"/>
                </a:solidFill>
              </a:rPr>
              <a:t>I Relate To This Quote Because …</a:t>
            </a:r>
            <a:endParaRPr lang="en-US" sz="4800" b="1" dirty="0">
              <a:solidFill>
                <a:srgbClr val="00A4D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42" y="1981200"/>
            <a:ext cx="8479409" cy="3962400"/>
          </a:xfrm>
        </p:spPr>
        <p:txBody>
          <a:bodyPr anchor="t">
            <a:noAutofit/>
          </a:bodyPr>
          <a:lstStyle/>
          <a:p>
            <a:pPr marL="742950" indent="-742950">
              <a:buClr>
                <a:srgbClr val="A1BD57"/>
              </a:buClr>
              <a:buFont typeface="+mj-lt"/>
              <a:buAutoNum type="arabicPeriod"/>
            </a:pPr>
            <a:r>
              <a:rPr lang="en-US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Select </a:t>
            </a:r>
            <a:r>
              <a:rPr lang="en-US" sz="40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 quote that </a:t>
            </a:r>
            <a:r>
              <a:rPr lang="en-US" sz="4000" u="sng" dirty="0">
                <a:solidFill>
                  <a:srgbClr val="F6853E"/>
                </a:solidFill>
                <a:effectLst/>
              </a:rPr>
              <a:t>means </a:t>
            </a:r>
            <a:r>
              <a:rPr lang="en-US" sz="4000" u="sng" dirty="0" smtClean="0">
                <a:solidFill>
                  <a:srgbClr val="F6853E"/>
                </a:solidFill>
                <a:effectLst/>
              </a:rPr>
              <a:t/>
            </a:r>
            <a:br>
              <a:rPr lang="en-US" sz="4000" u="sng" dirty="0" smtClean="0">
                <a:solidFill>
                  <a:srgbClr val="F6853E"/>
                </a:solidFill>
                <a:effectLst/>
              </a:rPr>
            </a:br>
            <a:r>
              <a:rPr lang="en-US" sz="4000" u="sng" dirty="0" smtClean="0">
                <a:solidFill>
                  <a:srgbClr val="F6853E"/>
                </a:solidFill>
                <a:effectLst/>
              </a:rPr>
              <a:t>something </a:t>
            </a:r>
            <a:r>
              <a:rPr lang="en-US" sz="4000" u="sng" dirty="0">
                <a:solidFill>
                  <a:srgbClr val="F6853E"/>
                </a:solidFill>
                <a:effectLst/>
              </a:rPr>
              <a:t>to </a:t>
            </a:r>
            <a:r>
              <a:rPr lang="en-US" sz="4000" u="sng" dirty="0" smtClean="0">
                <a:solidFill>
                  <a:srgbClr val="F6853E"/>
                </a:solidFill>
                <a:effectLst/>
              </a:rPr>
              <a:t>you.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61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336364"/>
            <a:ext cx="8510476" cy="1371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00A4DD"/>
                </a:solidFill>
              </a:rPr>
              <a:t>What Do You Think:</a:t>
            </a:r>
            <a:br>
              <a:rPr lang="en-US" sz="4800" dirty="0" smtClean="0">
                <a:solidFill>
                  <a:srgbClr val="00A4DD"/>
                </a:solidFill>
              </a:rPr>
            </a:br>
            <a:r>
              <a:rPr lang="en-US" sz="4800" dirty="0" smtClean="0">
                <a:solidFill>
                  <a:srgbClr val="00A4DD"/>
                </a:solidFill>
              </a:rPr>
              <a:t>I Relate To This Quote Because …</a:t>
            </a:r>
            <a:endParaRPr lang="en-US" sz="4800" dirty="0">
              <a:solidFill>
                <a:srgbClr val="00A4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0400" y="1722890"/>
            <a:ext cx="1828801" cy="1322433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22958" y="4618131"/>
            <a:ext cx="7543801" cy="9736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1BD57"/>
              </a:buClr>
              <a:buFont typeface="Wingdings" panose="05000000000000000000" pitchFamily="2" charset="2"/>
              <a:buChar char="Ø"/>
            </a:pPr>
            <a:endParaRPr lang="en-US" sz="3300" dirty="0">
              <a:solidFill>
                <a:srgbClr val="00A4D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2837" y="2523040"/>
            <a:ext cx="8229601" cy="4023360"/>
          </a:xfrm>
        </p:spPr>
        <p:txBody>
          <a:bodyPr>
            <a:normAutofit/>
          </a:bodyPr>
          <a:lstStyle/>
          <a:p>
            <a:pPr marL="339725" indent="-33972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 </a:t>
            </a:r>
            <a:r>
              <a:rPr lang="en-US" sz="3600" u="sng" dirty="0">
                <a:solidFill>
                  <a:srgbClr val="F6853E"/>
                </a:solidFill>
              </a:rPr>
              <a:t>agree or disagree 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your quote? 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Why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3600" dirty="0">
              <a:solidFill>
                <a:srgbClr val="00A4DD"/>
              </a:solidFill>
            </a:endParaRPr>
          </a:p>
          <a:p>
            <a:pPr marL="339725" indent="-33972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 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make you think of something that has </a:t>
            </a:r>
            <a:r>
              <a:rPr lang="en-US" sz="3600" u="sng" dirty="0">
                <a:solidFill>
                  <a:srgbClr val="F6853E"/>
                </a:solidFill>
              </a:rPr>
              <a:t>happened in your life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Explain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39725" indent="-339725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Does it make you </a:t>
            </a:r>
            <a:r>
              <a:rPr lang="en-US" sz="3600" u="sng" dirty="0">
                <a:solidFill>
                  <a:srgbClr val="F6853E"/>
                </a:solidFill>
              </a:rPr>
              <a:t>question some aspect of life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Tell us more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35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1" y="1905000"/>
            <a:ext cx="6297824" cy="2286000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Listen </a:t>
            </a:r>
            <a:r>
              <a:rPr lang="en-US" sz="3200" b="0" dirty="0"/>
              <a:t>carefully to each story and take notes. </a:t>
            </a:r>
            <a:r>
              <a:rPr lang="en-US" sz="3200" b="0" dirty="0" smtClean="0"/>
              <a:t>Be </a:t>
            </a:r>
            <a:r>
              <a:rPr lang="en-US" sz="3200" b="0" dirty="0"/>
              <a:t>ready to discuss the </a:t>
            </a:r>
            <a:r>
              <a:rPr lang="en-US" sz="3200" b="0" dirty="0" smtClean="0"/>
              <a:t>differences </a:t>
            </a:r>
            <a:r>
              <a:rPr lang="en-US" sz="3200" b="0" dirty="0"/>
              <a:t>between the two examples. </a:t>
            </a:r>
          </a:p>
          <a:p>
            <a:pPr marL="0" lvl="0" indent="0">
              <a:buNone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36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6861" y="356434"/>
            <a:ext cx="8374757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Anthony and </a:t>
            </a:r>
            <a:r>
              <a:rPr lang="en-US" dirty="0" smtClean="0"/>
              <a:t>Rylan’s Stories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9972" y="1921497"/>
            <a:ext cx="2081646" cy="269389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81400"/>
            <a:ext cx="2071204" cy="2680382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164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362200"/>
            <a:ext cx="5334000" cy="22726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0" dirty="0" smtClean="0"/>
              <a:t>Fill in the definition chart </a:t>
            </a:r>
            <a:r>
              <a:rPr lang="en-US" sz="4400" b="0" dirty="0" smtClean="0"/>
              <a:t>for the word 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6853E"/>
                </a:solidFill>
              </a:rPr>
              <a:t>I</a:t>
            </a:r>
            <a:r>
              <a:rPr lang="en-US" sz="6600" dirty="0" smtClean="0">
                <a:solidFill>
                  <a:srgbClr val="F6853E"/>
                </a:solidFill>
              </a:rPr>
              <a:t>nitiative</a:t>
            </a:r>
            <a:endParaRPr lang="en-US" sz="6600" dirty="0" smtClean="0">
              <a:solidFill>
                <a:srgbClr val="F6853E"/>
              </a:solidFill>
            </a:endParaRPr>
          </a:p>
          <a:p>
            <a:pPr lvl="0" algn="ctr"/>
            <a:endParaRPr lang="en-US" sz="36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buFont typeface="Wingdings" pitchFamily="2" charset="2"/>
              <a:buChar char="v"/>
            </a:pPr>
            <a:endParaRPr lang="en-US" sz="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8600" cy="1143000"/>
          </a:xfrm>
        </p:spPr>
        <p:txBody>
          <a:bodyPr anchor="ctr"/>
          <a:lstStyle/>
          <a:p>
            <a:pPr algn="ctr"/>
            <a:r>
              <a:rPr lang="en-US" sz="4800" dirty="0" smtClean="0"/>
              <a:t>Definition and </a:t>
            </a:r>
            <a:r>
              <a:rPr lang="en-US" sz="4800" dirty="0" smtClean="0"/>
              <a:t>Examples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064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09800"/>
            <a:ext cx="5943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6853E"/>
              </a:buClr>
            </a:pPr>
            <a:r>
              <a:rPr lang="en-US" sz="3200" dirty="0" smtClean="0"/>
              <a:t>Use the guiding questions to describe and discuss a time when you showed great resilience!</a:t>
            </a:r>
          </a:p>
          <a:p>
            <a:pPr>
              <a:buClr>
                <a:srgbClr val="F6853E"/>
              </a:buClr>
            </a:pPr>
            <a:endParaRPr lang="en-US" sz="3200" dirty="0"/>
          </a:p>
          <a:p>
            <a:pPr>
              <a:buClr>
                <a:srgbClr val="F6853E"/>
              </a:buClr>
            </a:pPr>
            <a:r>
              <a:rPr lang="en-US" sz="3200" dirty="0" smtClean="0"/>
              <a:t>Refer to the Resiliency Resources if you need some help with your story.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012" t="17178" r="9411" b="6246"/>
          <a:stretch/>
        </p:blipFill>
        <p:spPr>
          <a:xfrm rot="443164">
            <a:off x="6321601" y="2030746"/>
            <a:ext cx="2674258" cy="4234592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76200"/>
            <a:ext cx="2125980" cy="12986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05963" y="77771"/>
            <a:ext cx="7584649" cy="1651077"/>
          </a:xfrm>
        </p:spPr>
        <p:txBody>
          <a:bodyPr anchor="ctr">
            <a:noAutofit/>
          </a:bodyPr>
          <a:lstStyle/>
          <a:p>
            <a:pPr algn="ctr"/>
            <a:r>
              <a:rPr lang="en-US" dirty="0" smtClean="0"/>
              <a:t>What Do You </a:t>
            </a:r>
            <a:r>
              <a:rPr lang="en-US" dirty="0" smtClean="0"/>
              <a:t>Think: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Quitting </a:t>
            </a:r>
            <a:r>
              <a:rPr lang="en-US" dirty="0"/>
              <a:t>W</a:t>
            </a:r>
            <a:r>
              <a:rPr lang="en-US" dirty="0" smtClean="0"/>
              <a:t>as Never an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04800"/>
            <a:ext cx="7543800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What is Resilience?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848599" cy="373380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0" dirty="0"/>
              <a:t>Resilience is the process of adapting </a:t>
            </a:r>
            <a:r>
              <a:rPr lang="en-US" sz="3200" b="0" dirty="0" smtClean="0"/>
              <a:t>in </a:t>
            </a:r>
            <a:r>
              <a:rPr lang="en-US" sz="3200" b="0" dirty="0"/>
              <a:t>the face of adversity, trauma, </a:t>
            </a:r>
            <a:r>
              <a:rPr lang="en-US" sz="3200" b="0" dirty="0" smtClean="0"/>
              <a:t>or </a:t>
            </a:r>
            <a:r>
              <a:rPr lang="en-US" sz="3200" b="0" dirty="0"/>
              <a:t>significant </a:t>
            </a:r>
            <a:r>
              <a:rPr lang="en-US" sz="3200" b="0" dirty="0" smtClean="0"/>
              <a:t>stress.</a:t>
            </a:r>
            <a:endParaRPr lang="en-US" sz="3200" b="0" dirty="0"/>
          </a:p>
          <a:p>
            <a:pPr marL="631825" indent="-6318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“Bouncing </a:t>
            </a:r>
            <a:r>
              <a:rPr lang="en-US" sz="3200" b="0" dirty="0"/>
              <a:t>back" </a:t>
            </a:r>
            <a:r>
              <a:rPr lang="en-US" sz="3200" b="0" dirty="0" smtClean="0"/>
              <a:t>is </a:t>
            </a:r>
            <a:r>
              <a:rPr lang="en-US" sz="3200" b="0" dirty="0"/>
              <a:t>not </a:t>
            </a:r>
            <a:r>
              <a:rPr lang="en-US" sz="3200" b="0" dirty="0" smtClean="0"/>
              <a:t>an ability </a:t>
            </a:r>
            <a:r>
              <a:rPr lang="en-US" sz="3200" b="0" dirty="0"/>
              <a:t>that </a:t>
            </a:r>
            <a:r>
              <a:rPr lang="en-US" sz="3200" b="0" dirty="0" smtClean="0"/>
              <a:t>people either </a:t>
            </a:r>
            <a:r>
              <a:rPr lang="en-US" sz="3200" b="0" dirty="0" smtClean="0"/>
              <a:t>do or don’t have. 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0" dirty="0" smtClean="0"/>
              <a:t>It </a:t>
            </a:r>
            <a:r>
              <a:rPr lang="en-US" sz="3200" b="0" dirty="0"/>
              <a:t>involves </a:t>
            </a:r>
            <a:r>
              <a:rPr lang="en-US" sz="3200" b="0" dirty="0" smtClean="0"/>
              <a:t>ways of thinking and acting </a:t>
            </a:r>
            <a:r>
              <a:rPr lang="en-US" sz="3200" b="0" dirty="0"/>
              <a:t>that can be </a:t>
            </a:r>
            <a:r>
              <a:rPr lang="en-US" sz="3200" b="0" dirty="0" smtClean="0"/>
              <a:t>learned and practiced by anyone.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2906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5-Sign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A4DD"/>
      </a:accent1>
      <a:accent2>
        <a:srgbClr val="A1BD57"/>
      </a:accent2>
      <a:accent3>
        <a:srgbClr val="F6853E"/>
      </a:accent3>
      <a:accent4>
        <a:srgbClr val="779038"/>
      </a:accent4>
      <a:accent5>
        <a:srgbClr val="00759E"/>
      </a:accent5>
      <a:accent6>
        <a:srgbClr val="F8A674"/>
      </a:accent6>
      <a:hlink>
        <a:srgbClr val="00A4DD"/>
      </a:hlink>
      <a:folHlink>
        <a:srgbClr val="00A4D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21265</TotalTime>
  <Words>974</Words>
  <Application>Microsoft Office PowerPoint</Application>
  <PresentationFormat>On-screen Show (4:3)</PresentationFormat>
  <Paragraphs>162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Retrospect</vt:lpstr>
      <vt:lpstr>Taking Initiative and Persevering in the Face of Obstacles</vt:lpstr>
      <vt:lpstr>Taking Initiative and Persevering</vt:lpstr>
      <vt:lpstr>Learning Target</vt:lpstr>
      <vt:lpstr>Select a quote that means  something to you.</vt:lpstr>
      <vt:lpstr>PowerPoint Presentation</vt:lpstr>
      <vt:lpstr>Anthony and Rylan’s Stories</vt:lpstr>
      <vt:lpstr>Definition and Examples</vt:lpstr>
      <vt:lpstr>What Do You Think: Quitting Was Never an Option</vt:lpstr>
      <vt:lpstr>What is Resilience?</vt:lpstr>
      <vt:lpstr>Strategies Around Resilience</vt:lpstr>
      <vt:lpstr>What is Perseverance?</vt:lpstr>
      <vt:lpstr>Strategies Around Perseverance</vt:lpstr>
      <vt:lpstr>Perseverance Challenge</vt:lpstr>
      <vt:lpstr>Perseverance Challenge —Debrief Questions</vt:lpstr>
      <vt:lpstr>Learning Target</vt:lpstr>
      <vt:lpstr>Session Wrap-Up</vt:lpstr>
      <vt:lpstr>Taking Initiative and Persevering</vt:lpstr>
      <vt:lpstr>PowerPoint Presentation</vt:lpstr>
      <vt:lpstr>Overcoming Obstacles</vt:lpstr>
      <vt:lpstr>Learning Target</vt:lpstr>
      <vt:lpstr>What Do You Think: A Closer Look at Obstacles</vt:lpstr>
      <vt:lpstr>A Closer Look at Obstacles</vt:lpstr>
      <vt:lpstr>Challenge Activity: Journaling About Your Obstacles</vt:lpstr>
      <vt:lpstr>Next Steps and Action Plans</vt:lpstr>
      <vt:lpstr>Next Steps and Action Plans</vt:lpstr>
      <vt:lpstr>PowerPoint Presentation</vt:lpstr>
      <vt:lpstr>Goal Gallery Walk</vt:lpstr>
      <vt:lpstr>Self-Rating </vt:lpstr>
      <vt:lpstr>Learning Target</vt:lpstr>
      <vt:lpstr>Session Wrap-Up</vt:lpstr>
      <vt:lpstr>Overcoming Obstacles</vt:lpstr>
      <vt:lpstr>A Closer Look at Obstacles</vt:lpstr>
      <vt:lpstr>A Closer Look at Obstacles</vt:lpstr>
      <vt:lpstr>Taking Initiative and Persevering in the Face of Obstacles</vt:lpstr>
    </vt:vector>
  </TitlesOfParts>
  <Company>Commonwealth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Applebaum</dc:creator>
  <cp:lastModifiedBy>Tara Brophy</cp:lastModifiedBy>
  <cp:revision>301</cp:revision>
  <cp:lastPrinted>2016-06-13T19:24:11Z</cp:lastPrinted>
  <dcterms:created xsi:type="dcterms:W3CDTF">2015-03-18T13:38:38Z</dcterms:created>
  <dcterms:modified xsi:type="dcterms:W3CDTF">2019-02-08T18:05:33Z</dcterms:modified>
</cp:coreProperties>
</file>